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media1.mov" ContentType="video/unknown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0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 Italic"/>
        <a:ea typeface="Iowan Old Style Italic"/>
        <a:cs typeface="Iowan Old Style Italic"/>
        <a:sym typeface="Iowan Old Style Ital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pc="0" sz="21000">
                <a:solidFill>
                  <a:srgbClr val="E4E4E4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Shape 102"/>
          <p:cNvSpPr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Shape 103"/>
          <p:cNvSpPr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sz="4800">
                <a:solidFill>
                  <a:srgbClr val="6B6D6D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pic" sz="half" idx="13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hape 127"/>
          <p:cNvSpPr/>
          <p:nvPr>
            <p:ph type="pic" sz="quarter" idx="14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8" name="Shape 128"/>
          <p:cNvSpPr/>
          <p:nvPr>
            <p:ph type="pic" sz="quarter" idx="15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9" name="Shape 129"/>
          <p:cNvSpPr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Shape 23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hape 42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Shape 43"/>
          <p:cNvSpPr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sz="4800">
                <a:solidFill>
                  <a:srgbClr val="747676"/>
                </a:solidFill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Shape 72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Shape 73"/>
          <p:cNvSpPr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Shape 74"/>
          <p:cNvSpPr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Shape 92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1pPr>
            <a:lvl2pPr marL="0" indent="2286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2pPr>
            <a:lvl3pPr marL="0" indent="4572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3pPr>
            <a:lvl4pPr marL="0" indent="6858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4pPr>
            <a:lvl5pPr marL="0" indent="914400">
              <a:spcBef>
                <a:spcPts val="1400"/>
              </a:spcBef>
              <a:buSzTx/>
              <a:buFontTx/>
              <a:buNone/>
              <a:defRPr spc="28" sz="2800"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" name="Shape 13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solidFill>
                  <a:schemeClr val="accent2"/>
                </a:solidFill>
              </a:rPr>
              <a:t>拉布</a:t>
            </a:r>
            <a:r>
              <a:rPr>
                <a:solidFill>
                  <a:schemeClr val="accent3"/>
                </a:solidFill>
              </a:rPr>
              <a:t>喵</a:t>
            </a:r>
            <a:r>
              <a:t>饲养手记</a:t>
            </a:r>
          </a:p>
        </p:txBody>
      </p:sp>
      <p:sp>
        <p:nvSpPr>
          <p:cNvPr id="140" name="Shape 140"/>
          <p:cNvSpPr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78358">
              <a:defRPr sz="4752"/>
            </a:pPr>
          </a:p>
          <a:p>
            <a:pPr defTabSz="578358">
              <a:defRPr sz="4752"/>
            </a:pPr>
          </a:p>
          <a:p>
            <a:pPr defTabSz="578358">
              <a:defRPr sz="4752"/>
            </a:pPr>
            <a:r>
              <a:t>周梦宇</a:t>
            </a:r>
          </a:p>
          <a:p>
            <a:pPr defTabSz="578358">
              <a:defRPr sz="4752"/>
            </a:pPr>
          </a:p>
          <a:p>
            <a:pPr defTabSz="578358">
              <a:defRPr sz="4752"/>
            </a:pPr>
            <a:r>
              <a:t>2016-03-18</a:t>
            </a:r>
          </a:p>
        </p:txBody>
      </p:sp>
      <p:sp>
        <p:nvSpPr>
          <p:cNvPr id="141" name="Shape 141"/>
          <p:cNvSpPr/>
          <p:nvPr/>
        </p:nvSpPr>
        <p:spPr>
          <a:xfrm>
            <a:off x="4300785" y="8227483"/>
            <a:ext cx="4403230" cy="520701"/>
          </a:xfrm>
          <a:prstGeom prst="rect">
            <a:avLst/>
          </a:prstGeom>
          <a:solidFill>
            <a:schemeClr val="accent4">
              <a:lumOff val="-98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Lab μ 小动物烹饪协会  诚意出品</a:t>
            </a:r>
          </a:p>
        </p:txBody>
      </p:sp>
      <p:sp>
        <p:nvSpPr>
          <p:cNvPr id="142" name="Shape 142"/>
          <p:cNvSpPr/>
          <p:nvPr/>
        </p:nvSpPr>
        <p:spPr>
          <a:xfrm>
            <a:off x="1268725" y="3492062"/>
            <a:ext cx="4365794" cy="394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22" sz="2300">
                <a:latin typeface="Consolas"/>
                <a:ea typeface="Consolas"/>
                <a:cs typeface="Consolas"/>
                <a:sym typeface="Consolas"/>
              </a:defRPr>
            </a:pPr>
            <a:r>
              <a:t>Otocolobus </a:t>
            </a:r>
            <a:r>
              <a:rPr>
                <a:solidFill>
                  <a:schemeClr val="accent3">
                    <a:hueOff val="-166223"/>
                    <a:satOff val="-16514"/>
                    <a:lumOff val="-11372"/>
                  </a:schemeClr>
                </a:solidFill>
              </a:rPr>
              <a:t>mu</a:t>
            </a:r>
            <a:r>
              <a:t> </a:t>
            </a:r>
            <a:r>
              <a:rPr>
                <a:solidFill>
                  <a:schemeClr val="accent2">
                    <a:satOff val="-3676"/>
                    <a:lumOff val="-12171"/>
                  </a:schemeClr>
                </a:solidFill>
              </a:rPr>
              <a:t>laboratorium</a:t>
            </a:r>
          </a:p>
        </p:txBody>
      </p:sp>
      <p:pic>
        <p:nvPicPr>
          <p:cNvPr id="14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7083" y="5401733"/>
            <a:ext cx="3289301" cy="284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mph" nodeType="afterEffect" presetSubtype="0" presetID="35" grpId="3" repeatCount="4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1"/>
      <p:bldP build="whole" bldLvl="1" animBg="1" rev="0" advAuto="0" spid="143" grpId="2"/>
      <p:bldP build="whole" bldLvl="1" animBg="1" rev="0" advAuto="0" spid="143" grpId="3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Collaborate</a:t>
            </a:r>
          </a:p>
        </p:txBody>
      </p:sp>
      <p:sp>
        <p:nvSpPr>
          <p:cNvPr id="194" name="Shape 1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Communication</a:t>
            </a:r>
          </a:p>
          <a:p>
            <a:pPr/>
            <a:r>
              <a:t>Empathy</a:t>
            </a:r>
          </a:p>
          <a:p>
            <a:pPr/>
            <a:r>
              <a:t>Open hearted</a:t>
            </a:r>
          </a:p>
          <a:p>
            <a:pPr/>
            <a:r>
              <a:t>Encourage</a:t>
            </a:r>
          </a:p>
          <a:p>
            <a:pPr/>
            <a:r>
              <a:t>Non-zero-sum</a:t>
            </a:r>
          </a:p>
        </p:txBody>
      </p:sp>
      <p:pic>
        <p:nvPicPr>
          <p:cNvPr id="195" name="(JOK[ILRUSGLXST%I05(J2O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76770" y="7334117"/>
            <a:ext cx="3810001" cy="2413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69819" y="634999"/>
            <a:ext cx="5562601" cy="8356601"/>
          </a:xfrm>
          <a:prstGeom prst="rect">
            <a:avLst/>
          </a:prstGeom>
        </p:spPr>
      </p:pic>
      <p:pic>
        <p:nvPicPr>
          <p:cNvPr id="198" name="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869019" y="4785499"/>
            <a:ext cx="5473701" cy="4203701"/>
          </a:xfrm>
          <a:prstGeom prst="rect">
            <a:avLst/>
          </a:prstGeom>
        </p:spPr>
      </p:pic>
      <p:pic>
        <p:nvPicPr>
          <p:cNvPr id="199" name="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73262" y="660400"/>
            <a:ext cx="5473701" cy="3492500"/>
          </a:xfrm>
          <a:prstGeom prst="rect">
            <a:avLst/>
          </a:prstGeom>
        </p:spPr>
      </p:pic>
      <p:pic>
        <p:nvPicPr>
          <p:cNvPr id="20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43359" y="7619208"/>
            <a:ext cx="2503072" cy="2164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>
            <a:off x="5611495" y="3670300"/>
            <a:ext cx="1781811" cy="241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130" sz="13000">
                <a:solidFill>
                  <a:schemeClr val="accent5">
                    <a:satOff val="7361"/>
                    <a:lumOff val="7535"/>
                  </a:schemeClr>
                </a:solidFill>
                <a:latin typeface="Herculanum"/>
                <a:ea typeface="Herculanum"/>
                <a:cs typeface="Herculanum"/>
                <a:sym typeface="Herculanum"/>
              </a:defRPr>
            </a:lvl1pPr>
          </a:lstStyle>
          <a:p>
            <a:pPr/>
            <a:r>
              <a:t>心</a:t>
            </a:r>
          </a:p>
        </p:txBody>
      </p:sp>
      <p:sp>
        <p:nvSpPr>
          <p:cNvPr id="203" name="Shape 203"/>
          <p:cNvSpPr/>
          <p:nvPr/>
        </p:nvSpPr>
        <p:spPr>
          <a:xfrm>
            <a:off x="6414375" y="8322733"/>
            <a:ext cx="6219953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野心、雄心、耐心、不怂、稳、专心…</a:t>
            </a:r>
          </a:p>
        </p:txBody>
      </p:sp>
      <p:pic>
        <p:nvPicPr>
          <p:cNvPr id="20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7750" y="3454400"/>
            <a:ext cx="3289300" cy="284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14:doors dir="vert"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body" idx="14"/>
          </p:nvPr>
        </p:nvSpPr>
        <p:spPr>
          <a:xfrm>
            <a:off x="1943100" y="7772400"/>
            <a:ext cx="10490200" cy="952500"/>
          </a:xfrm>
          <a:prstGeom prst="rect">
            <a:avLst/>
          </a:prstGeom>
        </p:spPr>
        <p:txBody>
          <a:bodyPr/>
          <a:lstStyle/>
          <a:p>
            <a:pPr/>
            <a:r>
              <a:t>-海軍兵学校</a:t>
            </a:r>
          </a:p>
        </p:txBody>
      </p:sp>
      <p:pic>
        <p:nvPicPr>
          <p:cNvPr id="20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7967" y="1152855"/>
            <a:ext cx="6450178" cy="7933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118295074_2675x2907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4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5694" y="7033122"/>
            <a:ext cx="3333610" cy="2883123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2184283" y="3369733"/>
            <a:ext cx="8636234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i="1" spc="70" sz="7000">
                <a:solidFill>
                  <a:srgbClr val="FFFFFF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defRPr>
            </a:lvl1pPr>
          </a:lstStyle>
          <a:p>
            <a:pPr/>
            <a:r>
              <a:t>¡Bienvenidos a Lab μ!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2" grpId="1" repeatCount="2000" fill="hold">
                                  <p:stCondLst>
                                    <p:cond delay="0"/>
                                  </p:stCondLst>
                                  <p:childTnLst>
                                    <p:animRot by="30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60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60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30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7750" y="3454400"/>
            <a:ext cx="3289300" cy="2844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81374" y="2092630"/>
            <a:ext cx="4987214" cy="4313267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3081800" y="7183966"/>
            <a:ext cx="198984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What? Why?</a:t>
            </a:r>
          </a:p>
        </p:txBody>
      </p:sp>
      <p:sp>
        <p:nvSpPr>
          <p:cNvPr id="152" name="Shape 152"/>
          <p:cNvSpPr/>
          <p:nvPr/>
        </p:nvSpPr>
        <p:spPr>
          <a:xfrm>
            <a:off x="7510891" y="7183966"/>
            <a:ext cx="241210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Dreams! Hopes!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1500" fill="hold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Class="exit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1000" fill="hold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Class="exit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" dur="1000" fill="hold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4"/>
      <p:bldP build="whole" bldLvl="1" animBg="1" rev="0" advAuto="0" spid="151" grpId="3"/>
      <p:bldP build="whole" bldLvl="1" animBg="1" rev="0" advAuto="0" spid="150" grpId="2"/>
      <p:bldP build="whole" bldLvl="1" animBg="1" rev="0" advAuto="0" spid="14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4044285" y="1927079"/>
            <a:ext cx="8388361" cy="4985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just">
              <a:defRPr spc="36" sz="3600"/>
            </a:pPr>
            <a:r>
              <a:t>Lab μ是由清华大学具有</a:t>
            </a:r>
            <a:r>
              <a:rPr i="1" spc="39" sz="4000">
                <a:solidFill>
                  <a:schemeClr val="accent5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rPr>
              <a:t>极客精神</a:t>
            </a:r>
            <a:r>
              <a:t>的同学组成的科创社团，我们用</a:t>
            </a:r>
            <a:r>
              <a:rPr i="1" spc="39" sz="4000">
                <a:solidFill>
                  <a:schemeClr val="accent2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rPr>
              <a:t>工匠</a:t>
            </a:r>
            <a:r>
              <a:rPr i="1" spc="39" sz="4000">
                <a:latin typeface="Iowan Old Style Bold"/>
                <a:ea typeface="Iowan Old Style Bold"/>
                <a:cs typeface="Iowan Old Style Bold"/>
                <a:sym typeface="Iowan Old Style Bold"/>
              </a:rPr>
              <a:t>与</a:t>
            </a:r>
            <a:r>
              <a:rPr i="1" spc="39" sz="4000">
                <a:solidFill>
                  <a:schemeClr val="accent2"/>
                </a:solidFill>
                <a:latin typeface="Iowan Old Style Bold"/>
                <a:ea typeface="Iowan Old Style Bold"/>
                <a:cs typeface="Iowan Old Style Bold"/>
                <a:sym typeface="Iowan Old Style Bold"/>
              </a:rPr>
              <a:t>画家</a:t>
            </a:r>
            <a:r>
              <a:t>的眼光来重新设计和塑造身边的日常，并通过协力开发全新的互联网、移动和桌面应用等产品来</a:t>
            </a:r>
            <a:r>
              <a:rPr i="1" spc="39" sz="4000">
                <a:solidFill>
                  <a:schemeClr val="accent1">
                    <a:hueOff val="152550"/>
                    <a:satOff val="2063"/>
                    <a:lumOff val="-11849"/>
                  </a:schemeClr>
                </a:solidFill>
                <a:latin typeface="Iowan Old Style Bold"/>
                <a:ea typeface="Iowan Old Style Bold"/>
                <a:cs typeface="Iowan Old Style Bold"/>
                <a:sym typeface="Iowan Old Style Bold"/>
              </a:rPr>
              <a:t>简化</a:t>
            </a:r>
            <a:r>
              <a:rPr i="1" spc="39" sz="4000">
                <a:latin typeface="Iowan Old Style Bold"/>
                <a:ea typeface="Iowan Old Style Bold"/>
                <a:cs typeface="Iowan Old Style Bold"/>
                <a:sym typeface="Iowan Old Style Bold"/>
              </a:rPr>
              <a:t>校园生活</a:t>
            </a:r>
            <a:r>
              <a:t>。</a:t>
            </a:r>
          </a:p>
          <a:p>
            <a:pPr algn="just">
              <a:defRPr spc="16" sz="1600">
                <a:solidFill>
                  <a:srgbClr val="CBCBCB"/>
                </a:solidFill>
              </a:defRPr>
            </a:pPr>
            <a:r>
              <a:t>* 多个深受师生欢迎的应用已发布或开发中，如TUNet校园网自动连网助手、Tsinghua Now即刻清华应用、CaμsKit校园活动套件等，更多有趣实用的想法正被一步步实现！</a:t>
            </a:r>
          </a:p>
          <a:p>
            <a:pPr algn="just">
              <a:defRPr spc="16" sz="1600">
                <a:solidFill>
                  <a:srgbClr val="CBCBCB"/>
                </a:solidFill>
              </a:defRPr>
            </a:pPr>
            <a:r>
              <a:t>* Lab μ汇集了校园顶尖的工程师、设计师和创造力行动力max的同学，我们通过多种平台大型项目的设计、开发、宣传、运营等活动，为团队成员提供了有效的交流和学习平台。</a:t>
            </a:r>
          </a:p>
        </p:txBody>
      </p:sp>
      <p:pic>
        <p:nvPicPr>
          <p:cNvPr id="155" name="Lab mU Meow Gl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7524" y="6899076"/>
            <a:ext cx="2337396" cy="23373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简化校园学习生活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74917" y="7452462"/>
            <a:ext cx="2536805" cy="1230624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57"/>
          <p:cNvSpPr/>
          <p:nvPr/>
        </p:nvSpPr>
        <p:spPr>
          <a:xfrm>
            <a:off x="1105775" y="2180166"/>
            <a:ext cx="101092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design</a:t>
            </a:r>
          </a:p>
        </p:txBody>
      </p:sp>
      <p:sp>
        <p:nvSpPr>
          <p:cNvPr id="158" name="Shape 158"/>
          <p:cNvSpPr/>
          <p:nvPr/>
        </p:nvSpPr>
        <p:spPr>
          <a:xfrm>
            <a:off x="637433" y="5465233"/>
            <a:ext cx="77721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hack</a:t>
            </a:r>
          </a:p>
        </p:txBody>
      </p:sp>
      <p:sp>
        <p:nvSpPr>
          <p:cNvPr id="159" name="Shape 159"/>
          <p:cNvSpPr/>
          <p:nvPr/>
        </p:nvSpPr>
        <p:spPr>
          <a:xfrm>
            <a:off x="2526905" y="3230033"/>
            <a:ext cx="97445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tinker</a:t>
            </a:r>
          </a:p>
        </p:txBody>
      </p:sp>
      <p:sp>
        <p:nvSpPr>
          <p:cNvPr id="160" name="Shape 160"/>
          <p:cNvSpPr/>
          <p:nvPr/>
        </p:nvSpPr>
        <p:spPr>
          <a:xfrm>
            <a:off x="2031047" y="4754033"/>
            <a:ext cx="134810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innovate</a:t>
            </a:r>
          </a:p>
        </p:txBody>
      </p:sp>
      <p:sp>
        <p:nvSpPr>
          <p:cNvPr id="161" name="Shape 161"/>
          <p:cNvSpPr/>
          <p:nvPr/>
        </p:nvSpPr>
        <p:spPr>
          <a:xfrm>
            <a:off x="406768" y="3653366"/>
            <a:ext cx="157721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marketing</a:t>
            </a:r>
          </a:p>
        </p:txBody>
      </p:sp>
      <p:sp>
        <p:nvSpPr>
          <p:cNvPr id="162" name="Shape 162"/>
          <p:cNvSpPr/>
          <p:nvPr/>
        </p:nvSpPr>
        <p:spPr>
          <a:xfrm>
            <a:off x="1688386" y="6278033"/>
            <a:ext cx="119522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product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Class="entr" nodeType="afterEffect" presetSubtype="32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Class="entr" nodeType="after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Class="entr" nodeType="afterEffect" presetSubtype="32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Class="entr" nodeType="afterEffect" presetSubtype="32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4"/>
      <p:bldP build="whole" bldLvl="1" animBg="1" rev="0" advAuto="0" spid="161" grpId="3"/>
      <p:bldP build="whole" bldLvl="1" animBg="1" rev="0" advAuto="0" spid="159" grpId="1"/>
      <p:bldP build="whole" bldLvl="1" animBg="1" rev="0" advAuto="0" spid="162" grpId="6"/>
      <p:bldP build="whole" bldLvl="1" animBg="1" rev="0" advAuto="0" spid="157" grpId="2"/>
      <p:bldP build="whole" bldLvl="1" animBg="1" rev="0" advAuto="0" spid="158" grpId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moge_576x366 (Converted)-HD 720p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3202"/>
            <a:ext cx="13004801" cy="8263467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/>
        </p:nvSpPr>
        <p:spPr>
          <a:xfrm>
            <a:off x="2145743" y="8990008"/>
            <a:ext cx="8713314" cy="511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22" sz="2300">
                <a:solidFill>
                  <a:schemeClr val="accent1"/>
                </a:solidFill>
              </a:defRPr>
            </a:pPr>
            <a:r>
              <a:t>Screen recorded with all the </a:t>
            </a:r>
            <a:r>
              <a:rPr>
                <a:solidFill>
                  <a:schemeClr val="accent5">
                    <a:satOff val="7361"/>
                    <a:lumOff val="7535"/>
                  </a:schemeClr>
                </a:solidFill>
              </a:rPr>
              <a:t>❤</a:t>
            </a:r>
            <a:r>
              <a:t> in the world by Lab μ 拜闪被piā一脸协会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16666" fill="hold"/>
                                        <p:tgtEl>
                                          <p:spTgt spid="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6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η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2400" y="2652183"/>
            <a:ext cx="2540000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μ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4029" y="2652183"/>
            <a:ext cx="2540001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κ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30770" y="2652183"/>
            <a:ext cx="2540001" cy="2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2000369" y="5924549"/>
            <a:ext cx="120732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1800"/>
              </a:spcBef>
              <a:defRPr spc="0">
                <a:solidFill>
                  <a:srgbClr val="FFFF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TUNet</a:t>
            </a:r>
          </a:p>
        </p:txBody>
      </p:sp>
      <p:sp>
        <p:nvSpPr>
          <p:cNvPr id="171" name="Shape 171"/>
          <p:cNvSpPr/>
          <p:nvPr/>
        </p:nvSpPr>
        <p:spPr>
          <a:xfrm>
            <a:off x="5305871" y="5924549"/>
            <a:ext cx="239305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1800"/>
              </a:spcBef>
              <a:defRPr spc="0">
                <a:solidFill>
                  <a:srgbClr val="FFFF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Tsinghua Now</a:t>
            </a:r>
          </a:p>
        </p:txBody>
      </p:sp>
      <p:sp>
        <p:nvSpPr>
          <p:cNvPr id="172" name="Shape 172"/>
          <p:cNvSpPr/>
          <p:nvPr/>
        </p:nvSpPr>
        <p:spPr>
          <a:xfrm>
            <a:off x="9711944" y="5924549"/>
            <a:ext cx="13776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1800"/>
              </a:spcBef>
              <a:defRPr spc="0">
                <a:solidFill>
                  <a:srgbClr val="FFFFFF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CaμsKit</a:t>
            </a:r>
          </a:p>
        </p:txBody>
      </p:sp>
      <p:sp>
        <p:nvSpPr>
          <p:cNvPr id="173" name="Shape 173"/>
          <p:cNvSpPr/>
          <p:nvPr/>
        </p:nvSpPr>
        <p:spPr>
          <a:xfrm>
            <a:off x="3224382" y="8754533"/>
            <a:ext cx="655603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pc="22" sz="2300">
                <a:solidFill>
                  <a:schemeClr val="accent2">
                    <a:satOff val="17042"/>
                    <a:lumOff val="11017"/>
                  </a:schemeClr>
                </a:solidFill>
              </a:defRPr>
            </a:pPr>
            <a:r>
              <a:t>Built with all the </a:t>
            </a:r>
            <a:r>
              <a:rPr>
                <a:solidFill>
                  <a:schemeClr val="accent5">
                    <a:satOff val="7361"/>
                    <a:lumOff val="7535"/>
                  </a:schemeClr>
                </a:solidFill>
              </a:rPr>
              <a:t>❤</a:t>
            </a:r>
            <a:r>
              <a:t> in the world by Lab μ Greek House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1" grpId="4"/>
      <p:bldP build="whole" bldLvl="1" animBg="1" rev="0" advAuto="0" spid="169" grpId="5"/>
      <p:bldP build="whole" bldLvl="1" animBg="1" rev="0" advAuto="0" spid="172" grpId="6"/>
      <p:bldP build="whole" bldLvl="1" animBg="1" rev="0" advAuto="0" spid="168" grpId="1"/>
      <p:bldP build="whole" bldLvl="1" animBg="1" rev="0" advAuto="0" spid="170" grpId="2"/>
      <p:bldP build="whole" bldLvl="1" animBg="1" rev="0" advAuto="0" spid="167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body" idx="13"/>
          </p:nvPr>
        </p:nvSpPr>
        <p:spPr>
          <a:xfrm>
            <a:off x="2806700" y="3797300"/>
            <a:ext cx="10490200" cy="1092200"/>
          </a:xfrm>
          <a:prstGeom prst="rect">
            <a:avLst/>
          </a:prstGeom>
        </p:spPr>
        <p:txBody>
          <a:bodyPr/>
          <a:lstStyle>
            <a:lvl1pPr>
              <a:defRPr sz="5700"/>
            </a:lvl1pPr>
          </a:lstStyle>
          <a:p>
            <a:pPr/>
            <a:r>
              <a:t>Veni, vidi, vici.</a:t>
            </a:r>
          </a:p>
        </p:txBody>
      </p:sp>
      <p:sp>
        <p:nvSpPr>
          <p:cNvPr id="176" name="Shape 176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-Gaius Julius Caesar</a:t>
            </a:r>
          </a:p>
        </p:txBody>
      </p:sp>
      <p:pic>
        <p:nvPicPr>
          <p:cNvPr id="17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46468" y="-172906"/>
            <a:ext cx="3289301" cy="2844801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8"/>
          <p:cNvSpPr/>
          <p:nvPr/>
        </p:nvSpPr>
        <p:spPr>
          <a:xfrm>
            <a:off x="3425641" y="4957233"/>
            <a:ext cx="23268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Make it happen</a:t>
            </a:r>
          </a:p>
        </p:txBody>
      </p:sp>
      <p:sp>
        <p:nvSpPr>
          <p:cNvPr id="179" name="Shape 179"/>
          <p:cNvSpPr/>
          <p:nvPr/>
        </p:nvSpPr>
        <p:spPr>
          <a:xfrm>
            <a:off x="3425641" y="5609166"/>
            <a:ext cx="297621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rightly, successively.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8" grpId="1"/>
      <p:bldP build="whole" bldLvl="1" animBg="1" rev="0" advAuto="0" spid="179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DSC00717_1024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1776" t="0" r="202" b="0"/>
          <a:stretch>
            <a:fillRect/>
          </a:stretch>
        </p:blipFill>
        <p:spPr>
          <a:xfrm>
            <a:off x="0" y="0"/>
            <a:ext cx="6438900" cy="9753600"/>
          </a:xfrm>
          <a:prstGeom prst="rect">
            <a:avLst/>
          </a:prstGeom>
        </p:spPr>
      </p:pic>
      <p:sp>
        <p:nvSpPr>
          <p:cNvPr id="182" name="Shape 182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3" name="Shape 1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3305">
              <a:spcBef>
                <a:spcPts val="2100"/>
              </a:spcBef>
              <a:defRPr sz="4836"/>
            </a:pPr>
            <a:r>
              <a:rPr>
                <a:solidFill>
                  <a:schemeClr val="accent5"/>
                </a:solidFill>
              </a:rPr>
              <a:t>Reframe</a:t>
            </a:r>
            <a:r>
              <a:t> &amp; </a:t>
            </a:r>
            <a:r>
              <a:rPr>
                <a:solidFill>
                  <a:schemeClr val="accent4"/>
                </a:solidFill>
              </a:rPr>
              <a:t>Tinker</a:t>
            </a:r>
          </a:p>
        </p:txBody>
      </p:sp>
      <p:sp>
        <p:nvSpPr>
          <p:cNvPr id="184" name="Shape 184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Think! Act!</a:t>
            </a:r>
          </a:p>
          <a:p>
            <a:pPr lvl="1"/>
            <a:r>
              <a:t>differently</a:t>
            </a:r>
          </a:p>
          <a:p>
            <a:pPr lvl="1"/>
            <a:r>
              <a:t>creatively</a:t>
            </a:r>
          </a:p>
          <a:p>
            <a:pPr lvl="1"/>
            <a:r>
              <a:t>actively</a:t>
            </a:r>
          </a:p>
          <a:p>
            <a:pPr/>
            <a:r>
              <a:t>The Art of…</a:t>
            </a:r>
          </a:p>
          <a:p>
            <a:pPr lvl="1"/>
            <a:r>
              <a:t>Programming</a:t>
            </a:r>
          </a:p>
          <a:p>
            <a:pPr lvl="1"/>
            <a:r>
              <a:t>Design</a:t>
            </a:r>
          </a:p>
          <a:p>
            <a:pPr lvl="1"/>
            <a:r>
              <a:t>Marketing</a:t>
            </a:r>
          </a:p>
          <a:p>
            <a:pPr lvl="1"/>
            <a:r>
              <a:t>Collaboration</a:t>
            </a:r>
          </a:p>
          <a:p>
            <a:pPr lvl="1">
              <a:defRPr>
                <a:latin typeface="Iowan Old Style Italic"/>
                <a:ea typeface="Iowan Old Style Italic"/>
                <a:cs typeface="Iowan Old Style Italic"/>
                <a:sym typeface="Iowan Old Style Italic"/>
              </a:defRPr>
            </a:pPr>
            <a:r>
              <a:t>etc.</a:t>
            </a:r>
          </a:p>
        </p:txBody>
      </p:sp>
      <p:sp>
        <p:nvSpPr>
          <p:cNvPr id="185" name="Shape 185"/>
          <p:cNvSpPr/>
          <p:nvPr/>
        </p:nvSpPr>
        <p:spPr>
          <a:xfrm>
            <a:off x="8981992" y="9231359"/>
            <a:ext cx="355471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1800"/>
              </a:spcBef>
              <a:defRPr spc="0" sz="1600">
                <a:solidFill>
                  <a:srgbClr val="CBCBCB"/>
                </a:solidFill>
                <a:latin typeface="Iowan Old Style Roman"/>
                <a:ea typeface="Iowan Old Style Roman"/>
                <a:cs typeface="Iowan Old Style Roman"/>
                <a:sym typeface="Iowan Old Style Roman"/>
              </a:defRPr>
            </a:lvl1pPr>
          </a:lstStyle>
          <a:p>
            <a:pPr/>
            <a:r>
              <a:t>The Getty Center, LA (Richard Meier)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43305">
              <a:spcBef>
                <a:spcPts val="2100"/>
              </a:spcBef>
              <a:defRPr sz="4836"/>
            </a:pPr>
            <a:r>
              <a:t>Build </a:t>
            </a:r>
            <a:r>
              <a:rPr u="sng">
                <a:solidFill>
                  <a:schemeClr val="accent6"/>
                </a:solidFill>
              </a:rPr>
              <a:t>Products</a:t>
            </a:r>
            <a:r>
              <a:t> for our Customers</a:t>
            </a:r>
          </a:p>
        </p:txBody>
      </p:sp>
      <p:sp>
        <p:nvSpPr>
          <p:cNvPr id="189" name="Shape 1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2308" indent="-432308" defTabSz="537463">
              <a:spcBef>
                <a:spcPts val="1600"/>
              </a:spcBef>
              <a:defRPr sz="2944"/>
            </a:pPr>
            <a:r>
              <a:t>Quality</a:t>
            </a:r>
          </a:p>
          <a:p>
            <a:pPr lvl="1" marL="864616" indent="-432308" defTabSz="537463">
              <a:spcBef>
                <a:spcPts val="1600"/>
              </a:spcBef>
              <a:defRPr sz="2944"/>
            </a:pPr>
            <a:r>
              <a:t>Every </a:t>
            </a:r>
            <a:r>
              <a:rPr u="sng">
                <a:solidFill>
                  <a:schemeClr val="accent5"/>
                </a:solidFill>
              </a:rPr>
              <a:t>pixel</a:t>
            </a:r>
            <a:r>
              <a:t> matters!</a:t>
            </a:r>
          </a:p>
          <a:p>
            <a:pPr marL="432308" indent="-432308" defTabSz="537463">
              <a:spcBef>
                <a:spcPts val="1600"/>
              </a:spcBef>
              <a:defRPr sz="2944"/>
            </a:pPr>
            <a:r>
              <a:t>Who is our </a:t>
            </a:r>
            <a:r>
              <a:rPr u="sng">
                <a:solidFill>
                  <a:schemeClr val="accent2">
                    <a:satOff val="-3676"/>
                    <a:lumOff val="-12171"/>
                  </a:schemeClr>
                </a:solidFill>
              </a:rPr>
              <a:t>customer</a:t>
            </a:r>
            <a:r>
              <a:t>?</a:t>
            </a:r>
          </a:p>
          <a:p>
            <a:pPr lvl="1" marL="864616" indent="-432308" defTabSz="537463">
              <a:spcBef>
                <a:spcPts val="1600"/>
              </a:spcBef>
              <a:defRPr sz="2944"/>
            </a:pPr>
            <a:r>
              <a:t>persona</a:t>
            </a:r>
          </a:p>
          <a:p>
            <a:pPr lvl="1" marL="864616" indent="-432308" defTabSz="537463">
              <a:spcBef>
                <a:spcPts val="1600"/>
              </a:spcBef>
              <a:defRPr sz="2944"/>
            </a:pPr>
            <a:r>
              <a:t>market</a:t>
            </a:r>
          </a:p>
          <a:p>
            <a:pPr lvl="1" marL="864616" indent="-432308" defTabSz="537463">
              <a:spcBef>
                <a:spcPts val="1600"/>
              </a:spcBef>
              <a:defRPr sz="2944"/>
            </a:pPr>
            <a:r>
              <a:t>…</a:t>
            </a:r>
          </a:p>
          <a:p>
            <a:pPr marL="432308" indent="-432308" defTabSz="537463">
              <a:spcBef>
                <a:spcPts val="1600"/>
              </a:spcBef>
              <a:defRPr sz="2944"/>
            </a:pPr>
            <a:r>
              <a:t>What we can do for our </a:t>
            </a:r>
            <a:r>
              <a:rPr u="sng">
                <a:solidFill>
                  <a:schemeClr val="accent2">
                    <a:satOff val="-3676"/>
                    <a:lumOff val="-12171"/>
                  </a:schemeClr>
                </a:solidFill>
              </a:rPr>
              <a:t>customers</a:t>
            </a:r>
            <a:r>
              <a:t>?</a:t>
            </a:r>
          </a:p>
          <a:p>
            <a:pPr lvl="1" marL="864616" indent="-432308" defTabSz="537463">
              <a:spcBef>
                <a:spcPts val="1600"/>
              </a:spcBef>
              <a:defRPr sz="2944"/>
            </a:pPr>
            <a:r>
              <a:t>simplify</a:t>
            </a:r>
          </a:p>
          <a:p>
            <a:pPr lvl="1" marL="864616" indent="-432308" defTabSz="537463">
              <a:spcBef>
                <a:spcPts val="1600"/>
              </a:spcBef>
              <a:defRPr sz="2944"/>
            </a:pPr>
            <a:r>
              <a:t>filter</a:t>
            </a:r>
          </a:p>
          <a:p>
            <a:pPr lvl="1" marL="864616" indent="-432308" defTabSz="537463">
              <a:spcBef>
                <a:spcPts val="1600"/>
              </a:spcBef>
              <a:defRPr sz="2944"/>
            </a:pPr>
            <a:r>
              <a:t>…</a:t>
            </a:r>
          </a:p>
        </p:txBody>
      </p:sp>
      <p:pic>
        <p:nvPicPr>
          <p:cNvPr id="190" name="Screenshot_2015-09-20-03-11-38_fram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78328" y="1579937"/>
            <a:ext cx="4538940" cy="76732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0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Italic"/>
            <a:ea typeface="Iowan Old Style Italic"/>
            <a:cs typeface="Iowan Old Style Italic"/>
            <a:sym typeface="Iowan Old Style Ital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